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326" r:id="rId3"/>
    <p:sldId id="305" r:id="rId4"/>
    <p:sldId id="308" r:id="rId5"/>
    <p:sldId id="300" r:id="rId6"/>
    <p:sldId id="302" r:id="rId7"/>
    <p:sldId id="303" r:id="rId8"/>
    <p:sldId id="320" r:id="rId9"/>
    <p:sldId id="309" r:id="rId10"/>
    <p:sldId id="310" r:id="rId11"/>
    <p:sldId id="318" r:id="rId12"/>
    <p:sldId id="319" r:id="rId13"/>
    <p:sldId id="313" r:id="rId14"/>
    <p:sldId id="325" r:id="rId15"/>
    <p:sldId id="321" r:id="rId16"/>
    <p:sldId id="324" r:id="rId17"/>
    <p:sldId id="316" r:id="rId18"/>
    <p:sldId id="322" r:id="rId19"/>
    <p:sldId id="323" r:id="rId20"/>
    <p:sldId id="327" r:id="rId21"/>
    <p:sldId id="293"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94660"/>
  </p:normalViewPr>
  <p:slideViewPr>
    <p:cSldViewPr snapToGrid="0">
      <p:cViewPr varScale="1">
        <p:scale>
          <a:sx n="108" d="100"/>
          <a:sy n="108" d="100"/>
        </p:scale>
        <p:origin x="42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1"/>
            <a:ext cx="3011699" cy="463407"/>
          </a:xfrm>
          <a:prstGeom prst="rect">
            <a:avLst/>
          </a:prstGeom>
        </p:spPr>
        <p:txBody>
          <a:bodyPr vert="horz" lIns="91440" tIns="45720" rIns="91440" bIns="45720" rtlCol="0"/>
          <a:lstStyle>
            <a:lvl1pPr algn="r">
              <a:defRPr sz="1200"/>
            </a:lvl1pPr>
          </a:lstStyle>
          <a:p>
            <a:fld id="{CCCBE378-51FF-487F-973C-F1C91AB41D65}" type="datetimeFigureOut">
              <a:rPr lang="en-US" smtClean="0"/>
              <a:pPr/>
              <a:t>8/14/2023</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fld id="{95188CFA-F242-4C2A-A74F-165233AC2074}" type="slidenum">
              <a:rPr lang="en-US" smtClean="0"/>
              <a:pPr/>
              <a:t>‹#›</a:t>
            </a:fld>
            <a:endParaRPr lang="en-US" dirty="0"/>
          </a:p>
        </p:txBody>
      </p:sp>
    </p:spTree>
    <p:extLst>
      <p:ext uri="{BB962C8B-B14F-4D97-AF65-F5344CB8AC3E}">
        <p14:creationId xmlns:p14="http://schemas.microsoft.com/office/powerpoint/2010/main" val="318001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497173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0592770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548351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206353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66243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020602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814882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9957099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919427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453862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6997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Univers 57 Condensed" panose="020B0606020202060204" pitchFamily="34" charset="0"/>
              </a:defRPr>
            </a:lvl1pPr>
          </a:lstStyle>
          <a:p>
            <a:r>
              <a:rPr lang="en-US" dirty="0"/>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2169510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4044896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353476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2581268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6386443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004675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A492DEB-383E-4A87-81AF-0F21BC26DBCF}" type="datetimeFigureOut">
              <a:rPr lang="en-US" smtClean="0"/>
              <a:pPr/>
              <a:t>8/14/2023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335306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spd="med">
    <p:fade/>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services@astate.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state.edu/STUDENT%20HANDBOOK%202324%20FINAL.pdf%20V3"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slott@astate.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6256208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with Disabilities</a:t>
            </a:r>
          </a:p>
        </p:txBody>
      </p:sp>
      <p:sp>
        <p:nvSpPr>
          <p:cNvPr id="3" name="Content Placeholder 2"/>
          <p:cNvSpPr>
            <a:spLocks noGrp="1"/>
          </p:cNvSpPr>
          <p:nvPr>
            <p:ph idx="1"/>
          </p:nvPr>
        </p:nvSpPr>
        <p:spPr/>
        <p:txBody>
          <a:bodyPr/>
          <a:lstStyle/>
          <a:p>
            <a:r>
              <a:rPr lang="en-US" dirty="0"/>
              <a:t>Communicating with Parents of students with disabilities (Be Mindful of FERPA)</a:t>
            </a:r>
          </a:p>
          <a:p>
            <a:r>
              <a:rPr lang="en-US" dirty="0"/>
              <a:t>If you receive a communication from the Office of Access and Accommodations that relates to a student accommodation, please be sure that you are mindful of that accommodation. If you have questions, then please contact the Office of Access and Accommodations. </a:t>
            </a:r>
          </a:p>
          <a:p>
            <a:r>
              <a:rPr lang="en-US" dirty="0"/>
              <a:t>Highly recommend communication between you and the Office of Access and Accommodations to Ensure Needs are Met and Appropriately Addressed. </a:t>
            </a:r>
          </a:p>
          <a:p>
            <a:pPr lvl="1"/>
            <a:r>
              <a:rPr lang="fr-FR" dirty="0">
                <a:hlinkClick r:id="rId2"/>
              </a:rPr>
              <a:t>dservices@astate.edu</a:t>
            </a:r>
            <a:r>
              <a:rPr lang="fr-FR" dirty="0"/>
              <a:t> Phone: 870-972-3964</a:t>
            </a:r>
          </a:p>
        </p:txBody>
      </p:sp>
    </p:spTree>
    <p:extLst>
      <p:ext uri="{BB962C8B-B14F-4D97-AF65-F5344CB8AC3E}">
        <p14:creationId xmlns:p14="http://schemas.microsoft.com/office/powerpoint/2010/main" val="7376139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Child Maltreatment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Quick Review:</a:t>
            </a:r>
          </a:p>
        </p:txBody>
      </p:sp>
      <p:sp>
        <p:nvSpPr>
          <p:cNvPr id="3" name="Content Placeholder 2"/>
          <p:cNvSpPr>
            <a:spLocks noGrp="1"/>
          </p:cNvSpPr>
          <p:nvPr>
            <p:ph idx="1"/>
          </p:nvPr>
        </p:nvSpPr>
        <p:spPr/>
        <p:txBody>
          <a:bodyPr/>
          <a:lstStyle/>
          <a:p>
            <a:r>
              <a:rPr lang="en-US" dirty="0"/>
              <a:t>All employees, and all volunteers participating in ASU conducted programs on ASU owned or occupied property, will immediately report known or suspected child maltreatment to the State of Arkansas Child Abuse Hotline and the police department having jurisdiction over that campus.  </a:t>
            </a:r>
          </a:p>
          <a:p>
            <a:r>
              <a:rPr lang="en-US" dirty="0"/>
              <a:t>Any employee, or any volunteer participating in an ASU conducted program on ASU owned or operated property, must immediately report known or suspected child maltreatment by contacting both the Child Abuse Hotline and the police department having jurisdiction over that campus. Each campus will post the telephone numbers on their home web page under the heading Child Maltreatment Reporting. </a:t>
            </a:r>
          </a:p>
        </p:txBody>
      </p:sp>
      <p:sp>
        <p:nvSpPr>
          <p:cNvPr id="5" name="Rectangle 4"/>
          <p:cNvSpPr/>
          <p:nvPr/>
        </p:nvSpPr>
        <p:spPr>
          <a:xfrm>
            <a:off x="3781291" y="5513809"/>
            <a:ext cx="4519250" cy="646331"/>
          </a:xfrm>
          <a:prstGeom prst="rect">
            <a:avLst/>
          </a:prstGeom>
        </p:spPr>
        <p:txBody>
          <a:bodyPr wrap="none">
            <a:spAutoFit/>
          </a:bodyPr>
          <a:lstStyle/>
          <a:p>
            <a:pPr algn="ctr"/>
            <a:r>
              <a:rPr lang="en-US" dirty="0">
                <a:solidFill>
                  <a:srgbClr val="FF0000"/>
                </a:solidFill>
              </a:rPr>
              <a:t>Full Policy at:</a:t>
            </a:r>
          </a:p>
          <a:p>
            <a:pPr algn="ctr"/>
            <a:r>
              <a:rPr lang="en-US" dirty="0">
                <a:solidFill>
                  <a:srgbClr val="FF0000"/>
                </a:solidFill>
              </a:rPr>
              <a:t>https://www.asusystem.edu/about/policies/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79" y="2471451"/>
            <a:ext cx="10353762" cy="970450"/>
          </a:xfrm>
        </p:spPr>
        <p:txBody>
          <a:bodyPr>
            <a:normAutofit fontScale="90000"/>
          </a:bodyPr>
          <a:lstStyle/>
          <a:p>
            <a:r>
              <a:rPr lang="en-US" dirty="0"/>
              <a:t>University Police Department</a:t>
            </a:r>
            <a:br>
              <a:rPr lang="en-US" dirty="0"/>
            </a:br>
            <a:r>
              <a:rPr lang="en-US" dirty="0"/>
              <a:t>ext. 2093</a:t>
            </a:r>
            <a:br>
              <a:rPr lang="en-US" dirty="0"/>
            </a:br>
            <a:br>
              <a:rPr lang="en-US" dirty="0"/>
            </a:br>
            <a:r>
              <a:rPr lang="en-US" dirty="0"/>
              <a:t>Arkansas Child Abuse Hotline</a:t>
            </a:r>
            <a:br>
              <a:rPr lang="en-US" dirty="0"/>
            </a:br>
            <a:r>
              <a:rPr lang="en-US" dirty="0"/>
              <a:t>1-800-482-5964</a:t>
            </a:r>
          </a:p>
        </p:txBody>
      </p:sp>
    </p:spTree>
    <p:extLst>
      <p:ext uri="{BB962C8B-B14F-4D97-AF65-F5344CB8AC3E}">
        <p14:creationId xmlns:p14="http://schemas.microsoft.com/office/powerpoint/2010/main" val="198137160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Appropriate Use of Information and Technology Resources</a:t>
            </a:r>
          </a:p>
        </p:txBody>
      </p:sp>
      <p:sp>
        <p:nvSpPr>
          <p:cNvPr id="3" name="Content Placeholder 2"/>
          <p:cNvSpPr>
            <a:spLocks noGrp="1"/>
          </p:cNvSpPr>
          <p:nvPr>
            <p:ph idx="1"/>
          </p:nvPr>
        </p:nvSpPr>
        <p:spPr>
          <a:xfrm>
            <a:off x="913794" y="1732449"/>
            <a:ext cx="10543747" cy="4414963"/>
          </a:xfrm>
        </p:spPr>
        <p:txBody>
          <a:bodyPr>
            <a:normAutofit/>
          </a:bodyPr>
          <a:lstStyle/>
          <a:p>
            <a:r>
              <a:rPr lang="en-US" dirty="0"/>
              <a:t>Policy Highlights:</a:t>
            </a:r>
          </a:p>
          <a:p>
            <a:pPr lvl="1"/>
            <a:r>
              <a:rPr lang="en-US" dirty="0"/>
              <a:t>Users are entitled to access only those IT Resources that are consistent with their authorization. Access is limited to members of the University Community, faculty, staff, students, and other specifically authorized individuals.</a:t>
            </a:r>
          </a:p>
          <a:p>
            <a:pPr lvl="1"/>
            <a:r>
              <a:rPr lang="en-US" dirty="0"/>
              <a:t>Use in violation of law. Examples of such uses are: promoting a pyramid scheme, accessing or distributing illegal material, copyright infringements, and making terroristic threats, engaging in </a:t>
            </a:r>
            <a:r>
              <a:rPr lang="en-US" b="1" u="sng" dirty="0"/>
              <a:t>political activities</a:t>
            </a:r>
            <a:r>
              <a:rPr lang="en-US" dirty="0"/>
              <a:t>.  </a:t>
            </a:r>
          </a:p>
          <a:p>
            <a:pPr lvl="1"/>
            <a:r>
              <a:rPr lang="en-US" dirty="0"/>
              <a:t>Use that impedes, interferes with, impairs, or otherwise causes harm to the activities of others. Users must not deny, attempt to deny, or interfere with service to other users in any way, including by “resource hogging,” misusing mailing lists, propagating “chain letters” or virus hoaxes, “spamming” (spreading email or postings widely and without good purpose), or flooding an individual, group, or system with numerous or large email messages. Other behavior that may cause excessive network traffic or computing load is also prohibited.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609599"/>
            <a:ext cx="10892984" cy="1307335"/>
          </a:xfrm>
        </p:spPr>
        <p:txBody>
          <a:bodyPr>
            <a:noAutofit/>
          </a:bodyPr>
          <a:lstStyle/>
          <a:p>
            <a:r>
              <a:rPr lang="en-US" sz="3200" dirty="0"/>
              <a:t>ASU SYSTEM POLICIES &amp; SYSTEM HANDBOOK</a:t>
            </a:r>
          </a:p>
        </p:txBody>
      </p:sp>
      <p:sp>
        <p:nvSpPr>
          <p:cNvPr id="3" name="Content Placeholder 2"/>
          <p:cNvSpPr>
            <a:spLocks noGrp="1"/>
          </p:cNvSpPr>
          <p:nvPr>
            <p:ph idx="1"/>
          </p:nvPr>
        </p:nvSpPr>
        <p:spPr>
          <a:xfrm>
            <a:off x="847693" y="1853634"/>
            <a:ext cx="10353762" cy="4058751"/>
          </a:xfrm>
        </p:spPr>
        <p:txBody>
          <a:bodyPr>
            <a:normAutofit/>
          </a:bodyPr>
          <a:lstStyle/>
          <a:p>
            <a:r>
              <a:rPr lang="en-US" sz="3600" dirty="0"/>
              <a:t>ASU System Policies:</a:t>
            </a:r>
          </a:p>
          <a:p>
            <a:pPr lvl="1"/>
            <a:r>
              <a:rPr lang="en-US" sz="3600" dirty="0">
                <a:solidFill>
                  <a:srgbClr val="FF0000"/>
                </a:solidFill>
              </a:rPr>
              <a:t>https://www.asusystem.edu/about/policies/</a:t>
            </a:r>
          </a:p>
          <a:p>
            <a:r>
              <a:rPr lang="en-US" sz="3600" dirty="0"/>
              <a:t>ASU System Handbook:</a:t>
            </a:r>
          </a:p>
          <a:p>
            <a:pPr lvl="2"/>
            <a:r>
              <a:rPr lang="en-US" sz="3200" dirty="0">
                <a:solidFill>
                  <a:srgbClr val="FF0000"/>
                </a:solidFill>
              </a:rPr>
              <a:t>https://www.asusystem.edu/about/handbooks/</a:t>
            </a:r>
          </a:p>
          <a:p>
            <a:endParaRPr lang="en-US" sz="3600" dirty="0"/>
          </a:p>
          <a:p>
            <a:pPr lvl="1"/>
            <a:endParaRPr lang="en-US" sz="3200" dirty="0">
              <a:solidFill>
                <a:srgbClr val="FF0000"/>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HANDBOOK</a:t>
            </a:r>
          </a:p>
        </p:txBody>
      </p:sp>
      <p:sp>
        <p:nvSpPr>
          <p:cNvPr id="3" name="Content Placeholder 2"/>
          <p:cNvSpPr>
            <a:spLocks noGrp="1"/>
          </p:cNvSpPr>
          <p:nvPr>
            <p:ph idx="1"/>
          </p:nvPr>
        </p:nvSpPr>
        <p:spPr/>
        <p:txBody>
          <a:bodyPr>
            <a:normAutofit/>
          </a:bodyPr>
          <a:lstStyle/>
          <a:p>
            <a:r>
              <a:rPr lang="en-US" sz="3600" dirty="0"/>
              <a:t>Faculty Handbook:</a:t>
            </a:r>
          </a:p>
          <a:p>
            <a:pPr lvl="2"/>
            <a:r>
              <a:rPr lang="en-US" sz="3200" dirty="0">
                <a:solidFill>
                  <a:srgbClr val="FF0000"/>
                </a:solidFill>
              </a:rPr>
              <a:t>https://www.astate.edu/a/academic-affairs-and-research/files/official/Faculty-Handbook.pdf</a:t>
            </a:r>
            <a:endParaRPr lang="en-US" sz="3600" dirty="0">
              <a:solidFill>
                <a:srgbClr val="FF0000"/>
              </a:solidFill>
            </a:endParaRPr>
          </a:p>
          <a:p>
            <a:pPr lvl="1"/>
            <a:endParaRPr lang="en-US" sz="3200" dirty="0">
              <a:solidFill>
                <a:srgbClr val="FF0000"/>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Educational Rights and Privacy Act</a:t>
            </a:r>
          </a:p>
        </p:txBody>
      </p:sp>
      <p:sp>
        <p:nvSpPr>
          <p:cNvPr id="3" name="Content Placeholder 2"/>
          <p:cNvSpPr>
            <a:spLocks noGrp="1"/>
          </p:cNvSpPr>
          <p:nvPr>
            <p:ph idx="1"/>
          </p:nvPr>
        </p:nvSpPr>
        <p:spPr/>
        <p:txBody>
          <a:bodyPr>
            <a:normAutofit/>
          </a:bodyPr>
          <a:lstStyle/>
          <a:p>
            <a:r>
              <a:rPr lang="en-US" sz="2800" dirty="0"/>
              <a:t>Comprehensive Protection for Student Privacy</a:t>
            </a:r>
          </a:p>
          <a:p>
            <a:r>
              <a:rPr lang="en-US" sz="2800" dirty="0"/>
              <a:t>Registrar’s Office</a:t>
            </a:r>
          </a:p>
          <a:p>
            <a:r>
              <a:rPr lang="en-US" sz="2800" dirty="0"/>
              <a:t>Importance of Being Cautious with Student Information</a:t>
            </a:r>
          </a:p>
          <a:p>
            <a:r>
              <a:rPr lang="en-US" sz="2800" dirty="0"/>
              <a:t>Institutions of Higher Education Risk Receipt of Federal Funding for Violations. </a:t>
            </a:r>
          </a:p>
        </p:txBody>
      </p:sp>
    </p:spTree>
    <p:extLst>
      <p:ext uri="{BB962C8B-B14F-4D97-AF65-F5344CB8AC3E}">
        <p14:creationId xmlns:p14="http://schemas.microsoft.com/office/powerpoint/2010/main" val="6889573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Contracts</a:t>
            </a:r>
          </a:p>
        </p:txBody>
      </p:sp>
      <p:sp>
        <p:nvSpPr>
          <p:cNvPr id="3" name="Content Placeholder 2"/>
          <p:cNvSpPr>
            <a:spLocks noGrp="1"/>
          </p:cNvSpPr>
          <p:nvPr>
            <p:ph idx="1"/>
          </p:nvPr>
        </p:nvSpPr>
        <p:spPr/>
        <p:txBody>
          <a:bodyPr>
            <a:normAutofit/>
          </a:bodyPr>
          <a:lstStyle/>
          <a:p>
            <a:r>
              <a:rPr lang="en-US" sz="2400" dirty="0"/>
              <a:t>PURCHASING AUTHORITY</a:t>
            </a:r>
          </a:p>
          <a:p>
            <a:pPr lvl="1"/>
            <a:r>
              <a:rPr lang="en-US" sz="2000" dirty="0"/>
              <a:t> The Procurement Official is the sole purchasing authority of the University. Purchases not authorized by this authority are not legal obligations of the University. Any individual making a purchase without proper authority first being given is assuming a personal obligation to the vendor for whom he/she may be held personally liable. The department, and those within the department, are not authorized to sign contracts, agreements, terms and conditions or other required paperwork from a vendor. These must be sent to Procurement Services. The only exception is Sodexo event forms for your department.</a:t>
            </a:r>
          </a:p>
        </p:txBody>
      </p:sp>
      <p:sp>
        <p:nvSpPr>
          <p:cNvPr id="4" name="TextBox 3"/>
          <p:cNvSpPr txBox="1"/>
          <p:nvPr/>
        </p:nvSpPr>
        <p:spPr>
          <a:xfrm>
            <a:off x="0" y="5266062"/>
            <a:ext cx="12191999" cy="646331"/>
          </a:xfrm>
          <a:prstGeom prst="rect">
            <a:avLst/>
          </a:prstGeom>
          <a:noFill/>
        </p:spPr>
        <p:txBody>
          <a:bodyPr wrap="square" rtlCol="0">
            <a:spAutoFit/>
          </a:bodyPr>
          <a:lstStyle/>
          <a:p>
            <a:pPr algn="ctr"/>
            <a:r>
              <a:rPr lang="en-US" i="1" dirty="0"/>
              <a:t>Excerpt from Procurement Training for End Users 2019; Modified July 2019</a:t>
            </a:r>
          </a:p>
          <a:p>
            <a:pPr algn="ctr"/>
            <a:r>
              <a:rPr lang="en-US" i="1" dirty="0"/>
              <a:t>See the Procurement Website for full details on Purchasing</a:t>
            </a:r>
          </a:p>
        </p:txBody>
      </p:sp>
      <p:sp>
        <p:nvSpPr>
          <p:cNvPr id="5" name="TextBox 4"/>
          <p:cNvSpPr txBox="1"/>
          <p:nvPr/>
        </p:nvSpPr>
        <p:spPr>
          <a:xfrm>
            <a:off x="187287" y="6037244"/>
            <a:ext cx="11622795" cy="461665"/>
          </a:xfrm>
          <a:prstGeom prst="rect">
            <a:avLst/>
          </a:prstGeom>
          <a:noFill/>
        </p:spPr>
        <p:txBody>
          <a:bodyPr wrap="square" rtlCol="0">
            <a:spAutoFit/>
          </a:bodyPr>
          <a:lstStyle/>
          <a:p>
            <a:pPr algn="ctr"/>
            <a:r>
              <a:rPr lang="en-US" sz="2400" dirty="0">
                <a:solidFill>
                  <a:srgbClr val="FF0000"/>
                </a:solidFill>
              </a:rPr>
              <a:t>https://www.astate.edu/a/procurement/index.dot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Supplies and Materials</a:t>
            </a:r>
          </a:p>
        </p:txBody>
      </p:sp>
      <p:sp>
        <p:nvSpPr>
          <p:cNvPr id="3" name="Content Placeholder 2"/>
          <p:cNvSpPr>
            <a:spLocks noGrp="1"/>
          </p:cNvSpPr>
          <p:nvPr>
            <p:ph idx="1"/>
          </p:nvPr>
        </p:nvSpPr>
        <p:spPr>
          <a:xfrm>
            <a:off x="913795" y="1732449"/>
            <a:ext cx="10353762" cy="2531079"/>
          </a:xfrm>
        </p:spPr>
        <p:txBody>
          <a:bodyPr>
            <a:normAutofit/>
          </a:bodyPr>
          <a:lstStyle/>
          <a:p>
            <a:r>
              <a:rPr lang="en-US" sz="2400" dirty="0"/>
              <a:t>Each department has authorized end users to process purchases. </a:t>
            </a:r>
          </a:p>
          <a:p>
            <a:r>
              <a:rPr lang="en-US" sz="2400" dirty="0"/>
              <a:t>Utilize your end users to avoid purchasing issues. This is the best way to avoid trademark violations, purchase against state contracts and comply with all university and state procurement policies.</a:t>
            </a:r>
          </a:p>
        </p:txBody>
      </p:sp>
      <p:sp>
        <p:nvSpPr>
          <p:cNvPr id="4" name="TextBox 3"/>
          <p:cNvSpPr txBox="1"/>
          <p:nvPr/>
        </p:nvSpPr>
        <p:spPr>
          <a:xfrm>
            <a:off x="1586429" y="3789802"/>
            <a:ext cx="8262651" cy="1815882"/>
          </a:xfrm>
          <a:prstGeom prst="rect">
            <a:avLst/>
          </a:prstGeom>
          <a:noFill/>
        </p:spPr>
        <p:txBody>
          <a:bodyPr wrap="square" rtlCol="0">
            <a:spAutoFit/>
          </a:bodyPr>
          <a:lstStyle/>
          <a:p>
            <a:pPr algn="ctr"/>
            <a:r>
              <a:rPr lang="en-US" sz="2800" dirty="0"/>
              <a:t>When in doubt, ask. </a:t>
            </a:r>
          </a:p>
          <a:p>
            <a:pPr algn="ctr"/>
            <a:r>
              <a:rPr lang="en-US" sz="2800" dirty="0">
                <a:solidFill>
                  <a:srgbClr val="FF0000"/>
                </a:solidFill>
              </a:rPr>
              <a:t>Procurement Services</a:t>
            </a:r>
          </a:p>
          <a:p>
            <a:pPr algn="ctr"/>
            <a:r>
              <a:rPr lang="en-US" sz="2800" dirty="0"/>
              <a:t>Phone: 870-972-2028 </a:t>
            </a:r>
            <a:br>
              <a:rPr lang="en-US" sz="2800" dirty="0"/>
            </a:br>
            <a:r>
              <a:rPr lang="en-US" sz="2800" dirty="0"/>
              <a:t>Email: </a:t>
            </a:r>
            <a:r>
              <a:rPr lang="en-US" sz="2800" dirty="0">
                <a:solidFill>
                  <a:srgbClr val="FF0000"/>
                </a:solidFill>
              </a:rPr>
              <a:t>procurement@astate.edu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State University	</a:t>
            </a:r>
          </a:p>
        </p:txBody>
      </p:sp>
      <p:sp>
        <p:nvSpPr>
          <p:cNvPr id="3" name="Content Placeholder 2"/>
          <p:cNvSpPr>
            <a:spLocks noGrp="1"/>
          </p:cNvSpPr>
          <p:nvPr>
            <p:ph idx="1"/>
          </p:nvPr>
        </p:nvSpPr>
        <p:spPr/>
        <p:txBody>
          <a:bodyPr/>
          <a:lstStyle/>
          <a:p>
            <a:r>
              <a:rPr lang="en-US" dirty="0"/>
              <a:t>Arkansas State University is a public institution of higher education.</a:t>
            </a:r>
          </a:p>
          <a:p>
            <a:r>
              <a:rPr lang="en-US" dirty="0"/>
              <a:t>Employees of Arkansas State University are public employees. </a:t>
            </a:r>
          </a:p>
          <a:p>
            <a:r>
              <a:rPr lang="en-US" dirty="0"/>
              <a:t>The Arkansas Freedom of Information Act applies to Arkansas State University. </a:t>
            </a:r>
          </a:p>
          <a:p>
            <a:pPr marL="36900" indent="0">
              <a:buNone/>
            </a:pPr>
            <a:endParaRPr lang="en-US" dirty="0"/>
          </a:p>
        </p:txBody>
      </p:sp>
    </p:spTree>
    <p:extLst>
      <p:ext uri="{BB962C8B-B14F-4D97-AF65-F5344CB8AC3E}">
        <p14:creationId xmlns:p14="http://schemas.microsoft.com/office/powerpoint/2010/main" val="110474523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F282-6FE9-423E-86C0-9F52AE07796B}"/>
              </a:ext>
            </a:extLst>
          </p:cNvPr>
          <p:cNvSpPr>
            <a:spLocks noGrp="1"/>
          </p:cNvSpPr>
          <p:nvPr>
            <p:ph type="ctrTitle"/>
          </p:nvPr>
        </p:nvSpPr>
        <p:spPr/>
        <p:txBody>
          <a:bodyPr/>
          <a:lstStyle/>
          <a:p>
            <a:r>
              <a:rPr lang="en-US" dirty="0"/>
              <a:t>Academic Misconduct		</a:t>
            </a:r>
            <a:br>
              <a:rPr lang="en-US" dirty="0"/>
            </a:br>
            <a:r>
              <a:rPr lang="en-US" sz="3200" dirty="0"/>
              <a:t>Pages 15-18 of Student Handbook</a:t>
            </a:r>
          </a:p>
        </p:txBody>
      </p:sp>
      <p:sp>
        <p:nvSpPr>
          <p:cNvPr id="3" name="Subtitle 2">
            <a:extLst>
              <a:ext uri="{FF2B5EF4-FFF2-40B4-BE49-F238E27FC236}">
                <a16:creationId xmlns:a16="http://schemas.microsoft.com/office/drawing/2014/main" id="{B4F43CC9-6A6A-4B47-9C49-716EC1D6F4E4}"/>
              </a:ext>
            </a:extLst>
          </p:cNvPr>
          <p:cNvSpPr>
            <a:spLocks noGrp="1"/>
          </p:cNvSpPr>
          <p:nvPr>
            <p:ph type="subTitle" idx="1"/>
          </p:nvPr>
        </p:nvSpPr>
        <p:spPr/>
        <p:txBody>
          <a:bodyPr/>
          <a:lstStyle/>
          <a:p>
            <a:r>
              <a:rPr lang="en-US" dirty="0">
                <a:hlinkClick r:id="rId2"/>
              </a:rPr>
              <a:t>https://www.astate.edu/STUDENT%20HANDBOOK%202324%20FINAL.pdf%20V3</a:t>
            </a:r>
            <a:endParaRPr lang="en-US" dirty="0"/>
          </a:p>
          <a:p>
            <a:endParaRPr lang="en-US" dirty="0"/>
          </a:p>
        </p:txBody>
      </p:sp>
    </p:spTree>
    <p:extLst>
      <p:ext uri="{BB962C8B-B14F-4D97-AF65-F5344CB8AC3E}">
        <p14:creationId xmlns:p14="http://schemas.microsoft.com/office/powerpoint/2010/main" val="100816113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88062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95" y="2472690"/>
            <a:ext cx="10353762" cy="970450"/>
          </a:xfrm>
        </p:spPr>
        <p:txBody>
          <a:bodyPr>
            <a:noAutofit/>
          </a:bodyPr>
          <a:lstStyle/>
          <a:p>
            <a:r>
              <a:rPr lang="en-US" sz="6000" dirty="0"/>
              <a:t>Title IX</a:t>
            </a:r>
          </a:p>
        </p:txBody>
      </p:sp>
    </p:spTree>
    <p:extLst>
      <p:ext uri="{BB962C8B-B14F-4D97-AF65-F5344CB8AC3E}">
        <p14:creationId xmlns:p14="http://schemas.microsoft.com/office/powerpoint/2010/main" val="30142414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18" y="649147"/>
            <a:ext cx="11029616" cy="1013800"/>
          </a:xfrm>
        </p:spPr>
        <p:txBody>
          <a:bodyPr>
            <a:normAutofit/>
          </a:bodyPr>
          <a:lstStyle/>
          <a:p>
            <a:pPr algn="ctr"/>
            <a:r>
              <a:rPr lang="en-US" sz="3600" dirty="0">
                <a:solidFill>
                  <a:schemeClr val="tx1"/>
                </a:solidFill>
              </a:rPr>
              <a:t>Arkansas State University's Policy</a:t>
            </a:r>
            <a:endParaRPr lang="en-US" sz="3600" dirty="0"/>
          </a:p>
        </p:txBody>
      </p:sp>
      <p:sp>
        <p:nvSpPr>
          <p:cNvPr id="3" name="Content Placeholder 2"/>
          <p:cNvSpPr>
            <a:spLocks noGrp="1"/>
          </p:cNvSpPr>
          <p:nvPr>
            <p:ph idx="1"/>
          </p:nvPr>
        </p:nvSpPr>
        <p:spPr>
          <a:xfrm>
            <a:off x="581192" y="2597426"/>
            <a:ext cx="11029615" cy="2812774"/>
          </a:xfrm>
        </p:spPr>
        <p:txBody>
          <a:bodyPr>
            <a:normAutofit/>
          </a:bodyPr>
          <a:lstStyle/>
          <a:p>
            <a:pPr marL="0" indent="0" algn="ctr">
              <a:buNone/>
            </a:pPr>
            <a:r>
              <a:rPr lang="en-US" sz="2800" dirty="0">
                <a:solidFill>
                  <a:schemeClr val="tx1"/>
                </a:solidFill>
              </a:rPr>
              <a:t>Arkansas State University is committed to providing an educational and work environment for its students, faculty, and staff that is free from sexual discrimination including sexual harassment, sexual assault, and sexual violence. No form of sexual discrimination will be tolerated.</a:t>
            </a:r>
          </a:p>
          <a:p>
            <a:pPr marL="0" indent="0">
              <a:buNone/>
            </a:pP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9575428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Arkansas State University's Policy</a:t>
            </a:r>
            <a:endParaRPr lang="en-US" dirty="0">
              <a:solidFill>
                <a:schemeClr val="tx1"/>
              </a:solidFill>
            </a:endParaRPr>
          </a:p>
        </p:txBody>
      </p:sp>
      <p:sp>
        <p:nvSpPr>
          <p:cNvPr id="3" name="Content Placeholder 2"/>
          <p:cNvSpPr>
            <a:spLocks noGrp="1"/>
          </p:cNvSpPr>
          <p:nvPr>
            <p:ph idx="1"/>
          </p:nvPr>
        </p:nvSpPr>
        <p:spPr>
          <a:xfrm>
            <a:off x="1291590" y="1954530"/>
            <a:ext cx="9376411" cy="2522120"/>
          </a:xfrm>
        </p:spPr>
        <p:txBody>
          <a:bodyPr>
            <a:noAutofit/>
          </a:bodyPr>
          <a:lstStyle/>
          <a:p>
            <a:pPr marL="0" indent="0">
              <a:buNone/>
            </a:pPr>
            <a:r>
              <a:rPr lang="en-US" sz="2400" dirty="0"/>
              <a:t>Employees with supervisory responsibilities, </a:t>
            </a:r>
            <a:r>
              <a:rPr lang="en-US" sz="2400" u="sng" dirty="0"/>
              <a:t>including deans, vice chancellors, department chairs, faculty, student conduct personnel, human resources, athletics administrators and coaches, </a:t>
            </a:r>
            <a:r>
              <a:rPr lang="en-US" sz="2400" dirty="0"/>
              <a:t>and university police personnel must report incidents of sexual discrimination either observed by them or reported to them to the Title IX Coordinator who will conduct an immediate, thorough, and objective investigation of all claims.</a:t>
            </a:r>
          </a:p>
        </p:txBody>
      </p:sp>
    </p:spTree>
    <p:extLst>
      <p:ext uri="{BB962C8B-B14F-4D97-AF65-F5344CB8AC3E}">
        <p14:creationId xmlns:p14="http://schemas.microsoft.com/office/powerpoint/2010/main" val="229146030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Coordinator</a:t>
            </a:r>
          </a:p>
        </p:txBody>
      </p:sp>
      <p:sp>
        <p:nvSpPr>
          <p:cNvPr id="3" name="Content Placeholder 2"/>
          <p:cNvSpPr>
            <a:spLocks noGrp="1"/>
          </p:cNvSpPr>
          <p:nvPr>
            <p:ph idx="1"/>
          </p:nvPr>
        </p:nvSpPr>
        <p:spPr>
          <a:xfrm>
            <a:off x="2238342" y="2011680"/>
            <a:ext cx="7704667" cy="3332816"/>
          </a:xfrm>
        </p:spPr>
        <p:txBody>
          <a:bodyPr>
            <a:normAutofit/>
          </a:bodyPr>
          <a:lstStyle/>
          <a:p>
            <a:pPr marL="27675" indent="0" algn="just">
              <a:buNone/>
            </a:pPr>
            <a:r>
              <a:rPr lang="en-US" sz="2800" dirty="0"/>
              <a:t>The person on campus charged with ensuring compliance with all aspects of Title IX.  Ensures that all investigations are immediate, thorough and objective. </a:t>
            </a:r>
          </a:p>
        </p:txBody>
      </p:sp>
    </p:spTree>
    <p:extLst>
      <p:ext uri="{BB962C8B-B14F-4D97-AF65-F5344CB8AC3E}">
        <p14:creationId xmlns:p14="http://schemas.microsoft.com/office/powerpoint/2010/main" val="2360417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State University Title IX Coordinator</a:t>
            </a:r>
          </a:p>
        </p:txBody>
      </p:sp>
      <p:sp>
        <p:nvSpPr>
          <p:cNvPr id="5" name="Content Placeholder 4"/>
          <p:cNvSpPr>
            <a:spLocks noGrp="1"/>
          </p:cNvSpPr>
          <p:nvPr>
            <p:ph idx="1"/>
          </p:nvPr>
        </p:nvSpPr>
        <p:spPr>
          <a:xfrm>
            <a:off x="1465850" y="1918818"/>
            <a:ext cx="5959519" cy="1992169"/>
          </a:xfrm>
        </p:spPr>
        <p:txBody>
          <a:bodyPr>
            <a:noAutofit/>
          </a:bodyPr>
          <a:lstStyle/>
          <a:p>
            <a:pPr marL="27675" indent="0">
              <a:buNone/>
            </a:pPr>
            <a:r>
              <a:rPr lang="en-US" sz="2400" b="1" dirty="0"/>
              <a:t>Perdeta Bush, Title IX Coordinator</a:t>
            </a:r>
          </a:p>
          <a:p>
            <a:pPr marL="27675" indent="0">
              <a:buNone/>
            </a:pPr>
            <a:r>
              <a:rPr lang="en-US" sz="2400" dirty="0"/>
              <a:t>Phone: 870-972-2015</a:t>
            </a:r>
          </a:p>
          <a:p>
            <a:pPr marL="27675" indent="0">
              <a:buNone/>
            </a:pPr>
            <a:r>
              <a:rPr lang="en-US" sz="2400" dirty="0"/>
              <a:t>Fax: (870) 972-3337 	</a:t>
            </a:r>
          </a:p>
          <a:p>
            <a:pPr marL="27675" indent="0">
              <a:buNone/>
            </a:pPr>
            <a:r>
              <a:rPr lang="en-US" sz="2400" dirty="0"/>
              <a:t>Email: </a:t>
            </a:r>
            <a:r>
              <a:rPr lang="en-US" sz="2400" u="sng" dirty="0">
                <a:solidFill>
                  <a:schemeClr val="accent1">
                    <a:lumMod val="60000"/>
                    <a:lumOff val="40000"/>
                  </a:schemeClr>
                </a:solidFill>
              </a:rPr>
              <a:t>pbush</a:t>
            </a:r>
            <a:r>
              <a:rPr lang="en-US" sz="2400" dirty="0">
                <a:hlinkClick r:id="rId2"/>
              </a:rPr>
              <a:t>@astate.edu</a:t>
            </a:r>
            <a:endParaRPr lang="en-US" sz="2400" dirty="0"/>
          </a:p>
          <a:p>
            <a:pPr marL="27675" indent="0">
              <a:buNone/>
            </a:pPr>
            <a:endParaRPr lang="en-US" sz="1800" dirty="0"/>
          </a:p>
          <a:p>
            <a:endParaRPr lang="en-US" sz="1800" dirty="0"/>
          </a:p>
        </p:txBody>
      </p:sp>
      <p:pic>
        <p:nvPicPr>
          <p:cNvPr id="4" name="Picture 3">
            <a:extLst>
              <a:ext uri="{FF2B5EF4-FFF2-40B4-BE49-F238E27FC236}">
                <a16:creationId xmlns:a16="http://schemas.microsoft.com/office/drawing/2014/main" id="{D937D354-AC6C-4530-BD07-F6F49F8C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556" y="1490131"/>
            <a:ext cx="2433514" cy="3443113"/>
          </a:xfrm>
          <a:prstGeom prst="rect">
            <a:avLst/>
          </a:prstGeom>
        </p:spPr>
      </p:pic>
    </p:spTree>
    <p:extLst>
      <p:ext uri="{BB962C8B-B14F-4D97-AF65-F5344CB8AC3E}">
        <p14:creationId xmlns:p14="http://schemas.microsoft.com/office/powerpoint/2010/main" val="317983931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744" y="2823990"/>
            <a:ext cx="10353762" cy="970450"/>
          </a:xfrm>
        </p:spPr>
        <p:txBody>
          <a:bodyPr>
            <a:normAutofit/>
          </a:bodyPr>
          <a:lstStyle/>
          <a:p>
            <a:r>
              <a:rPr lang="en-US" sz="4800" dirty="0"/>
              <a:t>Students with Disabilities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with Disabilities</a:t>
            </a:r>
          </a:p>
        </p:txBody>
      </p:sp>
      <p:sp>
        <p:nvSpPr>
          <p:cNvPr id="3" name="Content Placeholder 2"/>
          <p:cNvSpPr>
            <a:spLocks noGrp="1"/>
          </p:cNvSpPr>
          <p:nvPr>
            <p:ph idx="1"/>
          </p:nvPr>
        </p:nvSpPr>
        <p:spPr>
          <a:xfrm>
            <a:off x="858710" y="1776516"/>
            <a:ext cx="10353762" cy="4058751"/>
          </a:xfrm>
        </p:spPr>
        <p:txBody>
          <a:bodyPr/>
          <a:lstStyle/>
          <a:p>
            <a:r>
              <a:rPr lang="en-US" dirty="0"/>
              <a:t>Growing student segment on college campuses.</a:t>
            </a:r>
          </a:p>
          <a:p>
            <a:r>
              <a:rPr lang="en-US" dirty="0"/>
              <a:t>Students may need accommodations.</a:t>
            </a:r>
          </a:p>
          <a:p>
            <a:r>
              <a:rPr lang="en-US" dirty="0"/>
              <a:t>How are those accommodations communicated to faculty?</a:t>
            </a:r>
          </a:p>
          <a:p>
            <a:r>
              <a:rPr lang="en-US" dirty="0"/>
              <a:t>Where should you go for help and assistance if you have questions?</a:t>
            </a:r>
          </a:p>
          <a:p>
            <a:endParaRPr lang="en-US" dirty="0"/>
          </a:p>
        </p:txBody>
      </p:sp>
    </p:spTree>
    <p:extLst>
      <p:ext uri="{BB962C8B-B14F-4D97-AF65-F5344CB8AC3E}">
        <p14:creationId xmlns:p14="http://schemas.microsoft.com/office/powerpoint/2010/main" val="23342418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Universe 57">
      <a:majorFont>
        <a:latin typeface="Univers 57 Condensed"/>
        <a:ea typeface=""/>
        <a:cs typeface=""/>
      </a:majorFont>
      <a:minorFont>
        <a:latin typeface="Univers 57 Condensed"/>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5C56DEEFAE24C825606D9E694B183" ma:contentTypeVersion="14" ma:contentTypeDescription="Create a new document." ma:contentTypeScope="" ma:versionID="01cba1e365f4dc188e3bc9bc6b8c8aec">
  <xsd:schema xmlns:xsd="http://www.w3.org/2001/XMLSchema" xmlns:xs="http://www.w3.org/2001/XMLSchema" xmlns:p="http://schemas.microsoft.com/office/2006/metadata/properties" xmlns:ns2="ddbcaeb8-a875-4ba5-84d7-b228aa7b38da" xmlns:ns3="0b744598-b840-4b18-84c0-37b4fc0b4b20" targetNamespace="http://schemas.microsoft.com/office/2006/metadata/properties" ma:root="true" ma:fieldsID="db2984dadd12cc83197b88fe1e10617f" ns2:_="" ns3:_="">
    <xsd:import namespace="ddbcaeb8-a875-4ba5-84d7-b228aa7b38da"/>
    <xsd:import namespace="0b744598-b840-4b18-84c0-37b4fc0b4b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caeb8-a875-4ba5-84d7-b228aa7b3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72b6a5b-3128-433d-b933-fedcf56c28a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44598-b840-4b18-84c0-37b4fc0b4b2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0dd92bb-0a5e-4e8e-8b93-5f3d7db2addd}" ma:internalName="TaxCatchAll" ma:showField="CatchAllData" ma:web="0b744598-b840-4b18-84c0-37b4fc0b4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8F60D1-4449-44FC-8356-76EC7E176D3B}"/>
</file>

<file path=customXml/itemProps2.xml><?xml version="1.0" encoding="utf-8"?>
<ds:datastoreItem xmlns:ds="http://schemas.openxmlformats.org/officeDocument/2006/customXml" ds:itemID="{D5AB3A1B-B8D7-4071-8AEB-B587D912D872}"/>
</file>

<file path=docProps/app.xml><?xml version="1.0" encoding="utf-8"?>
<Properties xmlns="http://schemas.openxmlformats.org/officeDocument/2006/extended-properties" xmlns:vt="http://schemas.openxmlformats.org/officeDocument/2006/docPropsVTypes">
  <Template/>
  <TotalTime>2253</TotalTime>
  <Words>1011</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Trebuchet MS</vt:lpstr>
      <vt:lpstr>Univers 57 Condensed</vt:lpstr>
      <vt:lpstr>Wingdings 2</vt:lpstr>
      <vt:lpstr>Slate</vt:lpstr>
      <vt:lpstr>PowerPoint Presentation</vt:lpstr>
      <vt:lpstr>Arkansas State University </vt:lpstr>
      <vt:lpstr>Title IX</vt:lpstr>
      <vt:lpstr>Arkansas State University's Policy</vt:lpstr>
      <vt:lpstr>Arkansas State University's Policy</vt:lpstr>
      <vt:lpstr>Title IX Coordinator</vt:lpstr>
      <vt:lpstr>Arkansas State University Title IX Coordinator</vt:lpstr>
      <vt:lpstr>Students with Disabilities</vt:lpstr>
      <vt:lpstr>Students with Disabilities</vt:lpstr>
      <vt:lpstr>Students with Disabilities</vt:lpstr>
      <vt:lpstr>Child Maltreatment</vt:lpstr>
      <vt:lpstr>Quick Review:</vt:lpstr>
      <vt:lpstr>University Police Department ext. 2093  Arkansas Child Abuse Hotline 1-800-482-5964</vt:lpstr>
      <vt:lpstr>Appropriate Use of Information and Technology Resources</vt:lpstr>
      <vt:lpstr>ASU SYSTEM POLICIES &amp; SYSTEM HANDBOOK</vt:lpstr>
      <vt:lpstr>FACULTY HANDBOOK</vt:lpstr>
      <vt:lpstr>Family Educational Rights and Privacy Act</vt:lpstr>
      <vt:lpstr>University Contracts</vt:lpstr>
      <vt:lpstr>Purchasing Supplies and Materials</vt:lpstr>
      <vt:lpstr>Academic Misconduct   Pages 15-18 of Student Handbook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Clark</dc:creator>
  <cp:lastModifiedBy>Bradford Phelps</cp:lastModifiedBy>
  <cp:revision>151</cp:revision>
  <cp:lastPrinted>2019-08-12T22:07:48Z</cp:lastPrinted>
  <dcterms:created xsi:type="dcterms:W3CDTF">2016-09-29T20:20:36Z</dcterms:created>
  <dcterms:modified xsi:type="dcterms:W3CDTF">2023-08-14T15:05:44Z</dcterms:modified>
</cp:coreProperties>
</file>